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4" r:id="rId2"/>
  </p:sldMasterIdLst>
  <p:notesMasterIdLst>
    <p:notesMasterId r:id="rId18"/>
  </p:notesMasterIdLst>
  <p:sldIdLst>
    <p:sldId id="305" r:id="rId3"/>
    <p:sldId id="312" r:id="rId4"/>
    <p:sldId id="367" r:id="rId5"/>
    <p:sldId id="321" r:id="rId6"/>
    <p:sldId id="371" r:id="rId7"/>
    <p:sldId id="368" r:id="rId8"/>
    <p:sldId id="355" r:id="rId9"/>
    <p:sldId id="370" r:id="rId10"/>
    <p:sldId id="360" r:id="rId11"/>
    <p:sldId id="373" r:id="rId12"/>
    <p:sldId id="372" r:id="rId13"/>
    <p:sldId id="357" r:id="rId14"/>
    <p:sldId id="356" r:id="rId15"/>
    <p:sldId id="319" r:id="rId16"/>
    <p:sldId id="374" r:id="rId1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orient="horz" pos="1643">
          <p15:clr>
            <a:srgbClr val="A4A3A4"/>
          </p15:clr>
        </p15:guide>
        <p15:guide id="3" pos="38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56F478"/>
    <a:srgbClr val="0000FF"/>
    <a:srgbClr val="009900"/>
    <a:srgbClr val="00B762"/>
    <a:srgbClr val="DF0048"/>
    <a:srgbClr val="FF5E55"/>
    <a:srgbClr val="D8D8D8"/>
    <a:srgbClr val="FAEF9B"/>
    <a:srgbClr val="8BB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4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50" y="96"/>
      </p:cViewPr>
      <p:guideLst>
        <p:guide orient="horz" pos="2187"/>
        <p:guide orient="horz" pos="1643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27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43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17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7416"/>
            <a:ext cx="9144000" cy="476082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1" y="92978"/>
            <a:ext cx="1804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用方程解决问题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F8A6D01C-8EF1-4C77-BDF5-D732087862AA}"/>
              </a:ext>
            </a:extLst>
          </p:cNvPr>
          <p:cNvGrpSpPr/>
          <p:nvPr userDrawn="1"/>
        </p:nvGrpSpPr>
        <p:grpSpPr>
          <a:xfrm>
            <a:off x="7965659" y="4741929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FBE6B2E-016F-4DA1-93D5-E57928273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AFC16309-E661-4345-AFF3-0FF16224A01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7416"/>
            <a:ext cx="9144000" cy="4760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76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slide" Target="slide14.xml"/><Relationship Id="rId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4" name="矩形 2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7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矩形 28"/>
          <p:cNvSpPr/>
          <p:nvPr/>
        </p:nvSpPr>
        <p:spPr>
          <a:xfrm>
            <a:off x="1423938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用方程解决问题</a:t>
            </a:r>
          </a:p>
        </p:txBody>
      </p:sp>
      <p:pic>
        <p:nvPicPr>
          <p:cNvPr id="30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矩形 30"/>
          <p:cNvSpPr/>
          <p:nvPr/>
        </p:nvSpPr>
        <p:spPr>
          <a:xfrm>
            <a:off x="912693" y="519703"/>
            <a:ext cx="166878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总复习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单圆角矩形 32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4" name="单圆角矩形 33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5" name="单圆角矩形 34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单圆角矩形 35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圆角矩形 36">
            <a:hlinkClick r:id="rId3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复习导入</a:t>
            </a:r>
          </a:p>
        </p:txBody>
      </p:sp>
      <p:sp>
        <p:nvSpPr>
          <p:cNvPr id="38" name="圆角矩形 3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39" name="圆角矩形 3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0" name="圆角矩形 39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知识梳理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79581" y="345720"/>
            <a:ext cx="1543269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解方程。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1702764" y="1213522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12.5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-4.5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=72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5562940" y="1213522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+9.4=37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4840258" y="1728993"/>
            <a:ext cx="72268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29964" y="1728992"/>
            <a:ext cx="72268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6087374" y="1728992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=37-9.4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6087374" y="2287092"/>
            <a:ext cx="2453585" cy="41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=27.6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6228568" y="2845192"/>
            <a:ext cx="2453585" cy="41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=13.8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3029540" y="2907773"/>
            <a:ext cx="1292656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=9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346102" y="1723089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12.5-4.5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=72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2845449" y="2329531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=72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1257803" y="1377417"/>
            <a:ext cx="245358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-16×4=8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5668286" y="1377417"/>
            <a:ext cx="245358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7.2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+2.8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=30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640633" y="1892887"/>
            <a:ext cx="129265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-64=8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2096872" y="2436325"/>
            <a:ext cx="129265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=8+64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096872" y="2951795"/>
            <a:ext cx="129265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=72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224619" y="3472727"/>
            <a:ext cx="129265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=9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5271597" y="1902927"/>
            <a:ext cx="245358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7.2+2.8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=30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6729884" y="2348954"/>
            <a:ext cx="1404816" cy="4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=30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7127721" y="2836349"/>
            <a:ext cx="72268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=3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4848884" y="1892887"/>
            <a:ext cx="72268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838590" y="1892886"/>
            <a:ext cx="72268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05443" y="354347"/>
            <a:ext cx="8497018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爷爷比小明大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55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岁，爷爷的年龄是小明的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倍，小明和爷爷的年龄分别是多少岁？（用方程解答）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3628706" y="2068686"/>
            <a:ext cx="138704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=55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519647" y="1489082"/>
            <a:ext cx="6666824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解：设小明的年龄是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岁，则爷爷的年龄是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岁。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3878476" y="2488609"/>
            <a:ext cx="138704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=55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992776" y="2908532"/>
            <a:ext cx="138704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=11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146133" y="3328455"/>
            <a:ext cx="3080332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=11×6=66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（岁）</a:t>
            </a: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718829" y="3926937"/>
            <a:ext cx="6355495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答：小明的年龄是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岁，爷爷的年龄是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35697" y="362973"/>
            <a:ext cx="7908545" cy="1620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甲、乙两个修路队合修一条长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800</a:t>
            </a:r>
            <a:r>
              <a:rPr lang="en-US" altLang="zh-CN" sz="2800" b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的公路，同时从两端向中间修。甲队每天修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52</a:t>
            </a:r>
            <a:r>
              <a:rPr lang="en-US" altLang="zh-CN" sz="2800" b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，乙队每天修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r>
              <a:rPr lang="en-US" altLang="zh-CN" sz="2800" b="1" dirty="0">
                <a:latin typeface="+mn-lt"/>
                <a:ea typeface="楷体" panose="02010609060101010101" pitchFamily="49" charset="-122"/>
              </a:rPr>
              <a:t>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，经过几天能完成任务？（用方程解答）</a:t>
            </a: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2468457" y="2567149"/>
            <a:ext cx="2442550" cy="470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52+48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=800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1604774" y="2015264"/>
            <a:ext cx="564537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解：设经过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天能完成任务。</a:t>
            </a: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3440702" y="2987992"/>
            <a:ext cx="138704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=800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3905382" y="3408836"/>
            <a:ext cx="138704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=8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2615547" y="3935605"/>
            <a:ext cx="3451404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答：经过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天能完成任务。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317DE1E-5A79-4934-9086-3E45FA27E8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690849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62B0CC65-9E79-4B09-AEFD-68D336E25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7" y="1601237"/>
            <a:ext cx="504952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602881" y="995262"/>
            <a:ext cx="4394819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你还记得什么是方程吗？</a:t>
            </a: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1447447" y="2243168"/>
            <a:ext cx="5488191" cy="66018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含有未知数的等式叫作方程。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7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423644" y="283408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用方程解决问题</a:t>
            </a: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73036" y="948410"/>
            <a:ext cx="6237931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用方程解决问题的步骤是什么？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40292" y="1637991"/>
            <a:ext cx="6415783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找出题中的等量关系。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740291" y="2352296"/>
            <a:ext cx="6415783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根据等量关系列出方程。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740291" y="3098187"/>
            <a:ext cx="6415783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求出方程的解并写出答语。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18445" y="367361"/>
            <a:ext cx="623793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形如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3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3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=b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类型方程的解法？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11478" y="1035737"/>
            <a:ext cx="7517114" cy="110337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先运用乘法分配律将方程转化为（</a:t>
            </a:r>
            <a:r>
              <a:rPr lang="en-US" altLang="zh-CN" sz="2800" b="1" i="1" dirty="0">
                <a:ea typeface="楷体" panose="02010609060101010101" pitchFamily="49" charset="-122"/>
              </a:rPr>
              <a:t> </a:t>
            </a:r>
            <a:r>
              <a:rPr lang="en-US" altLang="zh-CN" sz="28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±1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8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，再根据等式的性质求解。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445752" y="2279879"/>
            <a:ext cx="184821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=b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707057" y="2749944"/>
            <a:ext cx="26371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=b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4101336" y="3335445"/>
            <a:ext cx="26371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=b÷</a:t>
            </a: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±1</a:t>
            </a: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3419874" y="2279879"/>
            <a:ext cx="184821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ea typeface="楷体" panose="02010609060101010101" pitchFamily="49" charset="-122"/>
              </a:rPr>
              <a:t> 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=c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000341" y="2749944"/>
            <a:ext cx="263711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=c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433757" y="3342270"/>
            <a:ext cx="5357007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=c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259413" y="3915773"/>
            <a:ext cx="245605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=c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÷</a:t>
            </a:r>
            <a:r>
              <a:rPr lang="zh-CN" altLang="en-US" sz="2400" b="1" dirty="0">
                <a:ea typeface="楷体" panose="02010609060101010101" pitchFamily="49" charset="-122"/>
              </a:rPr>
              <a:t>（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24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518445" y="367361"/>
            <a:ext cx="623793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形如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3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±</a:t>
            </a:r>
            <a:r>
              <a:rPr lang="en-US" altLang="zh-CN" sz="32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3200" b="1" i="1" dirty="0">
                <a:latin typeface="+mn-lt"/>
                <a:ea typeface="楷体" panose="02010609060101010101" pitchFamily="49" charset="-122"/>
              </a:rPr>
              <a:t>=b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类型方程的解法？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711478" y="1035737"/>
            <a:ext cx="7517114" cy="110337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先运用乘法分配律将方程转化为（</a:t>
            </a:r>
            <a:r>
              <a:rPr lang="en-US" altLang="zh-CN" sz="2800" b="1" i="1" dirty="0">
                <a:ea typeface="楷体" panose="02010609060101010101" pitchFamily="49" charset="-122"/>
              </a:rPr>
              <a:t> </a:t>
            </a:r>
            <a:r>
              <a:rPr lang="en-US" altLang="zh-CN" sz="2800" b="1" i="1" dirty="0">
                <a:latin typeface="+mn-lt"/>
                <a:ea typeface="楷体" panose="02010609060101010101" pitchFamily="49" charset="-122"/>
              </a:rPr>
              <a:t>a</a:t>
            </a:r>
            <a:r>
              <a:rPr lang="en-US" altLang="zh-CN" sz="2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±1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800" b="1" i="1" dirty="0">
                <a:latin typeface="+mn-lt"/>
                <a:ea typeface="楷体" panose="02010609060101010101" pitchFamily="49" charset="-122"/>
              </a:rPr>
              <a:t>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，再根据等式的性质求解。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44324" y="319842"/>
            <a:ext cx="6237931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相遇问题的解题方法是什么？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535894" y="1356344"/>
            <a:ext cx="7296898" cy="110172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解决相遇问题的方法，可以利用“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速度和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相遇时间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路程和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”这个等量关系列方程解答。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90998" y="906434"/>
            <a:ext cx="144837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51795" y="1584274"/>
            <a:ext cx="7855339" cy="2157747"/>
            <a:chOff x="851795" y="1584274"/>
            <a:chExt cx="7855339" cy="2157747"/>
          </a:xfrm>
        </p:grpSpPr>
        <p:sp>
          <p:nvSpPr>
            <p:cNvPr id="32" name="TextBox 15"/>
            <p:cNvSpPr txBox="1">
              <a:spLocks noChangeArrowheads="1"/>
            </p:cNvSpPr>
            <p:nvPr/>
          </p:nvSpPr>
          <p:spPr bwMode="auto">
            <a:xfrm>
              <a:off x="851795" y="1584274"/>
              <a:ext cx="7855339" cy="51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+9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     7.8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+2.2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-0.2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5"/>
            <p:cNvSpPr txBox="1">
              <a:spLocks noChangeArrowheads="1"/>
            </p:cNvSpPr>
            <p:nvPr/>
          </p:nvSpPr>
          <p:spPr bwMode="auto">
            <a:xfrm>
              <a:off x="851795" y="2376335"/>
              <a:ext cx="7855339" cy="51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-0.15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 2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华文中宋" panose="0201060004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+4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-3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    7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m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+0.5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m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5"/>
            <p:cNvSpPr txBox="1">
              <a:spLocks noChangeArrowheads="1"/>
            </p:cNvSpPr>
            <p:nvPr/>
          </p:nvSpPr>
          <p:spPr bwMode="auto">
            <a:xfrm>
              <a:off x="851795" y="3229573"/>
              <a:ext cx="7855339" cy="51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+0.5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 10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-4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+2.2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+mj-ea"/>
                  <a:cs typeface="Times New Roman" panose="02020603050405020304" pitchFamily="18" charset="0"/>
                </a:rPr>
                <a:t>a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           9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+0.9</a:t>
              </a:r>
              <a:r>
                <a:rPr lang="en-US" altLang="zh-CN" sz="2400" b="1" i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endPara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1787391" y="1584273"/>
            <a:ext cx="68223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6546542" y="1584274"/>
            <a:ext cx="81814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4733203" y="1584273"/>
            <a:ext cx="68223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6785308" y="3205275"/>
            <a:ext cx="986240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9.9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6928696" y="2382237"/>
            <a:ext cx="871984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7.5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4399136" y="2391758"/>
            <a:ext cx="530118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2257415" y="2373230"/>
            <a:ext cx="91892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0.15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2128510" y="3236830"/>
            <a:ext cx="81814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9.5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4750455" y="3236830"/>
            <a:ext cx="862426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8.2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36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427546" y="3364925"/>
            <a:ext cx="7767548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）桃树有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棵，梨树的棵数是桃树的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倍，用含有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的式子表示梨树的棵数是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棵。（    ）</a:t>
            </a: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75319" y="302588"/>
            <a:ext cx="150013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456337" y="958762"/>
            <a:ext cx="512447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）方程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=0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的解是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=0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    ）</a:t>
            </a:r>
          </a:p>
        </p:txBody>
      </p:sp>
      <p:sp>
        <p:nvSpPr>
          <p:cNvPr id="35" name="TextBox 15"/>
          <p:cNvSpPr txBox="1">
            <a:spLocks noChangeArrowheads="1"/>
          </p:cNvSpPr>
          <p:nvPr/>
        </p:nvSpPr>
        <p:spPr bwMode="auto">
          <a:xfrm>
            <a:off x="456336" y="1545902"/>
            <a:ext cx="715556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）含有未知数的式子叫方程。（    ）</a:t>
            </a: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456336" y="2843909"/>
            <a:ext cx="6777877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）苹果有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y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个，梨比苹果少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个，梨有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2-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y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个。（    ）</a:t>
            </a:r>
          </a:p>
        </p:txBody>
      </p:sp>
      <p:sp>
        <p:nvSpPr>
          <p:cNvPr id="45" name="矩形 44"/>
          <p:cNvSpPr/>
          <p:nvPr/>
        </p:nvSpPr>
        <p:spPr>
          <a:xfrm>
            <a:off x="4764741" y="1574981"/>
            <a:ext cx="4352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</a:p>
        </p:txBody>
      </p:sp>
      <p:sp>
        <p:nvSpPr>
          <p:cNvPr id="46" name="矩形 45"/>
          <p:cNvSpPr/>
          <p:nvPr/>
        </p:nvSpPr>
        <p:spPr>
          <a:xfrm>
            <a:off x="4049387" y="978479"/>
            <a:ext cx="4352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268478" y="3741494"/>
            <a:ext cx="4352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28502" y="2843779"/>
            <a:ext cx="4352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</a:p>
        </p:txBody>
      </p:sp>
      <p:sp>
        <p:nvSpPr>
          <p:cNvPr id="18" name="矩形 17"/>
          <p:cNvSpPr/>
          <p:nvPr/>
        </p:nvSpPr>
        <p:spPr>
          <a:xfrm>
            <a:off x="4629645" y="2184504"/>
            <a:ext cx="43526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456337" y="2153934"/>
            <a:ext cx="512447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）方程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1.5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的解是</a:t>
            </a:r>
            <a:r>
              <a:rPr lang="en-US" altLang="zh-CN" sz="2100" b="1" i="1" dirty="0">
                <a:latin typeface="+mn-lt"/>
                <a:ea typeface="楷体" panose="02010609060101010101" pitchFamily="49" charset="-122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=0.5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。（    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394804" y="345721"/>
            <a:ext cx="4012622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看图列方程并解答。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292322" y="1353386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+4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i="1" dirty="0">
                <a:ea typeface="楷体" panose="02010609060101010101" pitchFamily="49" charset="-122"/>
              </a:rPr>
              <a:t> 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=105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4996477" y="772840"/>
            <a:ext cx="722682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解：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6626970" y="1750843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=105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6112157" y="3110762"/>
            <a:ext cx="245358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=21×4=84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6774544" y="2068724"/>
            <a:ext cx="1463677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1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=21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5565893" y="772804"/>
            <a:ext cx="137555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梨树棵数：</a:t>
            </a: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5565893" y="2528899"/>
            <a:ext cx="1375554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桃树棵数：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323109" y="1774760"/>
            <a:ext cx="0" cy="9554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23109" y="1774760"/>
            <a:ext cx="640835" cy="95547"/>
            <a:chOff x="1323109" y="2076670"/>
            <a:chExt cx="831273" cy="95547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1323109" y="2172217"/>
              <a:ext cx="83127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2154382" y="2076670"/>
              <a:ext cx="0" cy="9554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323109" y="2514001"/>
            <a:ext cx="2567102" cy="95549"/>
            <a:chOff x="1358111" y="2804711"/>
            <a:chExt cx="2567102" cy="95549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358111" y="2804713"/>
              <a:ext cx="0" cy="9554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1358112" y="2804712"/>
              <a:ext cx="1284179" cy="95548"/>
              <a:chOff x="1323110" y="2523975"/>
              <a:chExt cx="1665801" cy="95548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1323110" y="2523976"/>
                <a:ext cx="1665801" cy="95547"/>
                <a:chOff x="1323110" y="2076670"/>
                <a:chExt cx="1665801" cy="95547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 flipH="1">
                  <a:off x="1323110" y="2172217"/>
                  <a:ext cx="166580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/>
                <p:cNvCxnSpPr/>
                <p:nvPr/>
              </p:nvCxnSpPr>
              <p:spPr>
                <a:xfrm>
                  <a:off x="2154382" y="2076670"/>
                  <a:ext cx="0" cy="9554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直接连接符 35"/>
              <p:cNvCxnSpPr/>
              <p:nvPr/>
            </p:nvCxnSpPr>
            <p:spPr>
              <a:xfrm>
                <a:off x="2988911" y="2523975"/>
                <a:ext cx="0" cy="95547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>
              <a:off x="2641034" y="2804711"/>
              <a:ext cx="1284179" cy="95548"/>
              <a:chOff x="1323110" y="2523975"/>
              <a:chExt cx="1665801" cy="95548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1323110" y="2523976"/>
                <a:ext cx="1665801" cy="95547"/>
                <a:chOff x="1323110" y="2076670"/>
                <a:chExt cx="1665801" cy="95547"/>
              </a:xfrm>
            </p:grpSpPr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1323110" y="2172217"/>
                  <a:ext cx="1665801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/>
                <p:nvPr/>
              </p:nvCxnSpPr>
              <p:spPr>
                <a:xfrm>
                  <a:off x="2154382" y="2076670"/>
                  <a:ext cx="0" cy="9554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直接连接符 38"/>
              <p:cNvCxnSpPr/>
              <p:nvPr/>
            </p:nvCxnSpPr>
            <p:spPr>
              <a:xfrm>
                <a:off x="2988911" y="2523975"/>
                <a:ext cx="0" cy="95547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extBox 15"/>
          <p:cNvSpPr txBox="1">
            <a:spLocks noChangeArrowheads="1"/>
          </p:cNvSpPr>
          <p:nvPr/>
        </p:nvSpPr>
        <p:spPr bwMode="auto">
          <a:xfrm>
            <a:off x="492567" y="1594574"/>
            <a:ext cx="931656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梨树：</a:t>
            </a:r>
          </a:p>
        </p:txBody>
      </p:sp>
      <p:sp>
        <p:nvSpPr>
          <p:cNvPr id="44" name="TextBox 15"/>
          <p:cNvSpPr txBox="1">
            <a:spLocks noChangeArrowheads="1"/>
          </p:cNvSpPr>
          <p:nvPr/>
        </p:nvSpPr>
        <p:spPr bwMode="auto">
          <a:xfrm>
            <a:off x="492567" y="2330883"/>
            <a:ext cx="931656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桃树：</a:t>
            </a:r>
          </a:p>
        </p:txBody>
      </p:sp>
      <p:sp>
        <p:nvSpPr>
          <p:cNvPr id="10" name="右大括号 9"/>
          <p:cNvSpPr/>
          <p:nvPr/>
        </p:nvSpPr>
        <p:spPr>
          <a:xfrm rot="16200000">
            <a:off x="1538574" y="1349332"/>
            <a:ext cx="209906" cy="640835"/>
          </a:xfrm>
          <a:prstGeom prst="rightBrace">
            <a:avLst>
              <a:gd name="adj1" fmla="val 38469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6" name="右大括号 45"/>
          <p:cNvSpPr/>
          <p:nvPr/>
        </p:nvSpPr>
        <p:spPr>
          <a:xfrm rot="16200000">
            <a:off x="2502890" y="1126572"/>
            <a:ext cx="207538" cy="2567100"/>
          </a:xfrm>
          <a:prstGeom prst="rightBrace">
            <a:avLst>
              <a:gd name="adj1" fmla="val 38469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7" name="右大括号 46"/>
          <p:cNvSpPr/>
          <p:nvPr/>
        </p:nvSpPr>
        <p:spPr>
          <a:xfrm>
            <a:off x="3944460" y="1617388"/>
            <a:ext cx="284263" cy="1014303"/>
          </a:xfrm>
          <a:prstGeom prst="rightBrace">
            <a:avLst>
              <a:gd name="adj1" fmla="val 38469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1" name="矩形 10"/>
          <p:cNvSpPr/>
          <p:nvPr/>
        </p:nvSpPr>
        <p:spPr>
          <a:xfrm>
            <a:off x="4164569" y="1953455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105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en-US" b="1" dirty="0"/>
          </a:p>
        </p:txBody>
      </p:sp>
      <p:sp>
        <p:nvSpPr>
          <p:cNvPr id="49" name="TextBox 15"/>
          <p:cNvSpPr txBox="1">
            <a:spLocks noChangeArrowheads="1"/>
          </p:cNvSpPr>
          <p:nvPr/>
        </p:nvSpPr>
        <p:spPr bwMode="auto">
          <a:xfrm>
            <a:off x="2304369" y="1936395"/>
            <a:ext cx="759944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</a:p>
        </p:txBody>
      </p:sp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1407419" y="1176899"/>
            <a:ext cx="759944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9" grpId="0"/>
      <p:bldP spid="20" grpId="0"/>
      <p:bldP spid="24" grpId="0"/>
      <p:bldP spid="2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689</Words>
  <Application>Microsoft Office PowerPoint</Application>
  <PresentationFormat>全屏显示(16:9)</PresentationFormat>
  <Paragraphs>106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黑体</vt:lpstr>
      <vt:lpstr>楷体</vt:lpstr>
      <vt:lpstr>宋体</vt:lpstr>
      <vt:lpstr>幼圆</vt:lpstr>
      <vt:lpstr>Arial</vt:lpstr>
      <vt:lpstr>Calibri</vt:lpstr>
      <vt:lpstr>Times New Roman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836</cp:revision>
  <dcterms:created xsi:type="dcterms:W3CDTF">2016-06-05T01:28:00Z</dcterms:created>
  <dcterms:modified xsi:type="dcterms:W3CDTF">2019-10-18T08:36:48Z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